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4" r:id="rId4"/>
    <p:sldId id="275" r:id="rId5"/>
    <p:sldId id="259" r:id="rId6"/>
    <p:sldId id="260" r:id="rId7"/>
    <p:sldId id="261" r:id="rId8"/>
    <p:sldId id="265" r:id="rId9"/>
    <p:sldId id="268" r:id="rId10"/>
    <p:sldId id="269" r:id="rId11"/>
    <p:sldId id="263" r:id="rId12"/>
    <p:sldId id="266" r:id="rId13"/>
    <p:sldId id="270" r:id="rId14"/>
    <p:sldId id="271" r:id="rId15"/>
    <p:sldId id="257" r:id="rId16"/>
    <p:sldId id="274" r:id="rId17"/>
    <p:sldId id="258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4388"/>
  </p:normalViewPr>
  <p:slideViewPr>
    <p:cSldViewPr snapToGrid="0">
      <p:cViewPr varScale="1">
        <p:scale>
          <a:sx n="82" d="100"/>
          <a:sy n="82" d="100"/>
        </p:scale>
        <p:origin x="1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73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697-A42F-E5F2-7A38-11E872CC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0FE1C-DED6-AEBF-BEE0-BA2EB6E4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ABB2A-E001-F443-044E-6110F945A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6977-5D07-7705-D33C-B1F0AE99E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remaining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9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5606-605A-C2DD-D605-DDB3E8CF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02CE-75DC-906D-C73C-45F2B7E6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8DA5-969D-DD47-2985-D9F67B46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4740-53D3-FBAB-ADC7-1662607A0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C9-CB4B-D036-C544-226F7C12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B5F35-02C9-7348-FAA4-66F1A28F5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D3B-E87B-1E57-92C9-75993D4A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D73B-DD28-F528-26BF-9AD1CE2A1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2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D1BB-BE9F-CDD9-748F-49ED7AE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E85B-01C6-8A5D-8751-288665E6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6434-280F-E1CB-EA9B-CADAB228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8C1E-A6DF-D386-36C4-5A315525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63FC-E69B-6278-BF9E-6DEE6E2E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8450E-650F-9E81-4CC7-62F3EACE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FCA5-F9CD-52AC-274E-F80B54A0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94C2-0A66-0E71-832A-C63F4654C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4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52A9-C5B2-AF84-E77C-0746C7D0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6244B-834E-73E2-471A-D8ACCC536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1F07-495D-A46F-8F70-5B80D814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66A0-BA7D-C115-74B1-C1ABB5280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3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331-3389-81AC-43E8-28B0F331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FA45-70D0-1F55-6932-05C067A2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DC28-6314-E3EE-E061-DB2688D6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DE36-982F-A019-1E6F-A5BD9BBB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EF5-E360-1447-0286-BB14FF9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42B16-884B-8836-0F45-45672372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FD26F-F0AD-3818-65C0-D5505F3A5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30B39-BCBF-8FC2-18CD-D4B1D747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6C3D-D879-28FB-E1F2-EB05F197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2475-2369-B0B0-4802-7FBEFC70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9951-5F90-820E-6F7C-0DE13D1D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BD362-D914-DCC5-CF8E-34A55DD0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B25DA-7DD3-F508-B4AC-D2779475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C5DD4-C5AE-4E2D-02A1-5D6F513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0" b="6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CB2-DE17-5A31-FB17-2AD3134D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88D-3050-7087-0EF6-BD01BE6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Distribute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DDF9-BFE7-76A7-2AAC-51D7BF25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Institutional</a:t>
            </a:r>
          </a:p>
          <a:p>
            <a:pPr lvl="1"/>
            <a:r>
              <a:rPr lang="en-US" dirty="0"/>
              <a:t>Knowledge Commons</a:t>
            </a:r>
          </a:p>
          <a:p>
            <a:pPr lvl="1"/>
            <a:r>
              <a:rPr lang="en-US" dirty="0"/>
              <a:t>UVA</a:t>
            </a:r>
          </a:p>
          <a:p>
            <a:r>
              <a:rPr lang="en-US" dirty="0"/>
              <a:t>Corporate</a:t>
            </a:r>
          </a:p>
          <a:p>
            <a:pPr lvl="1"/>
            <a:r>
              <a:rPr lang="en-US" dirty="0"/>
              <a:t>GitHub (Microsoft)</a:t>
            </a:r>
          </a:p>
          <a:p>
            <a:pPr lvl="1"/>
            <a:r>
              <a:rPr lang="en-US" dirty="0"/>
              <a:t>Google Datasets</a:t>
            </a:r>
          </a:p>
          <a:p>
            <a:r>
              <a:rPr lang="en-US" dirty="0"/>
              <a:t>Regional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 (European)</a:t>
            </a:r>
          </a:p>
          <a:p>
            <a:r>
              <a:rPr lang="en-US" dirty="0"/>
              <a:t>Content Specific</a:t>
            </a:r>
          </a:p>
          <a:p>
            <a:pPr lvl="1"/>
            <a:r>
              <a:rPr lang="en-US" dirty="0"/>
              <a:t>Post 1945 Data Collective</a:t>
            </a:r>
          </a:p>
          <a:p>
            <a:pPr lvl="1"/>
            <a:r>
              <a:rPr lang="en-US" dirty="0"/>
              <a:t>Responsible Datasets in Context </a:t>
            </a:r>
          </a:p>
          <a:p>
            <a:r>
              <a:rPr lang="en-US" dirty="0"/>
              <a:t>Questions to Consider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Rights ownership</a:t>
            </a:r>
          </a:p>
          <a:p>
            <a:pPr lvl="1"/>
            <a:r>
              <a:rPr lang="en-US" dirty="0"/>
              <a:t>Preservation</a:t>
            </a:r>
          </a:p>
        </p:txBody>
      </p:sp>
    </p:spTree>
    <p:extLst>
      <p:ext uri="{BB962C8B-B14F-4D97-AF65-F5344CB8AC3E}">
        <p14:creationId xmlns:p14="http://schemas.microsoft.com/office/powerpoint/2010/main" val="65660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666-699F-6E38-F292-3E546F18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478-CD34-97DD-2444-769B55C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D09E-5BCC-D553-D423-5A561F34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Depositing is not enough!</a:t>
            </a:r>
          </a:p>
          <a:p>
            <a:r>
              <a:rPr lang="en-US" sz="3600" dirty="0"/>
              <a:t>Describe the work that you did so others can use it.</a:t>
            </a:r>
          </a:p>
          <a:p>
            <a:r>
              <a:rPr lang="en-US" sz="3600" dirty="0"/>
              <a:t>Can involve…</a:t>
            </a:r>
          </a:p>
          <a:p>
            <a:pPr lvl="1"/>
            <a:r>
              <a:rPr lang="en-US" sz="3200" dirty="0"/>
              <a:t>Metadata description</a:t>
            </a:r>
          </a:p>
          <a:p>
            <a:pPr lvl="1"/>
            <a:r>
              <a:rPr lang="en-US" sz="3200" dirty="0"/>
              <a:t>Narrative and context for the materials</a:t>
            </a:r>
          </a:p>
          <a:p>
            <a:pPr lvl="1"/>
            <a:r>
              <a:rPr lang="en-US" sz="3200" dirty="0"/>
              <a:t>Example use cases</a:t>
            </a:r>
          </a:p>
          <a:p>
            <a:pPr lvl="1"/>
            <a:r>
              <a:rPr lang="en-US" sz="3200" dirty="0"/>
              <a:t>Teaching materials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770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253A3-5A20-9C17-8C94-28CA057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5A6D-6042-992D-072A-07FE3642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CC3158B-442E-40CB-5C6A-4DFD581D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E207-7822-F493-84C1-60B2949C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Crash Course in Copyright and Licensing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64E0939-1492-1DFE-BCAA-4F2E2E48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341652"/>
            <a:ext cx="6711317" cy="41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5C964-82AC-3FE4-C4F6-E91D8E8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85329-AD38-2E32-C2BC-35B64AA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Creative Commons Crash Course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B2B1-2B67-784B-393E-03D73CF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Select basic copyright terms for your work</a:t>
            </a:r>
          </a:p>
          <a:p>
            <a:r>
              <a:rPr lang="en-US" sz="2200"/>
              <a:t>Can it be reused? </a:t>
            </a:r>
          </a:p>
          <a:p>
            <a:r>
              <a:rPr lang="en-US" sz="2200"/>
              <a:t>Do you require attribution?</a:t>
            </a:r>
          </a:p>
          <a:p>
            <a:r>
              <a:rPr lang="en-US" sz="2200"/>
              <a:t>For commercial purposes?</a:t>
            </a:r>
          </a:p>
          <a:p>
            <a:r>
              <a:rPr lang="en-US" sz="2200"/>
              <a:t>I use CC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960B-729E-EF48-1FAA-9D481CAA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0E-D410-1E94-A2BD-BA9F389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Data Plan – pairs or as 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3F4C-6CD4-C622-6676-E9F4F61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data sharing plan for your original class dataset.</a:t>
            </a:r>
          </a:p>
          <a:p>
            <a:r>
              <a:rPr lang="en-US" dirty="0"/>
              <a:t>What would you share? How?</a:t>
            </a:r>
          </a:p>
          <a:p>
            <a:r>
              <a:rPr lang="en-US" dirty="0"/>
              <a:t>What would you not share?</a:t>
            </a:r>
          </a:p>
          <a:p>
            <a:r>
              <a:rPr lang="en-US" dirty="0"/>
              <a:t>What rights would you give it?</a:t>
            </a:r>
          </a:p>
          <a:p>
            <a:r>
              <a:rPr lang="en-US" dirty="0"/>
              <a:t>What documentation would you provide?</a:t>
            </a:r>
          </a:p>
          <a:p>
            <a:r>
              <a:rPr lang="en-US" dirty="0"/>
              <a:t>What stories would you encourage others to tell with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28B-11D4-1349-B13E-D6EB0BE0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D95-2C9C-9712-27AD-D2D7204A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this is the Model for your Final Project!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79D1-8EFF-2DC3-FEE6-163511FE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Task is to follow the steps of the course units to create a dataset</a:t>
            </a:r>
          </a:p>
          <a:p>
            <a:r>
              <a:rPr lang="en-US" sz="3600" dirty="0"/>
              <a:t>Outcome will look like these examples</a:t>
            </a:r>
          </a:p>
          <a:p>
            <a:r>
              <a:rPr lang="en-US" sz="3600" dirty="0"/>
              <a:t>Includes:</a:t>
            </a:r>
          </a:p>
          <a:p>
            <a:pPr lvl="1"/>
            <a:r>
              <a:rPr lang="en-US" sz="3200" dirty="0"/>
              <a:t>Collected, cleaned Data</a:t>
            </a:r>
          </a:p>
          <a:p>
            <a:pPr lvl="1"/>
            <a:r>
              <a:rPr lang="en-US" sz="3200" dirty="0"/>
              <a:t>Metadata breakdown</a:t>
            </a:r>
          </a:p>
          <a:p>
            <a:pPr lvl="1"/>
            <a:r>
              <a:rPr lang="en-US" sz="3200" dirty="0"/>
              <a:t>Narrative of the dataset</a:t>
            </a:r>
          </a:p>
          <a:p>
            <a:pPr lvl="1"/>
            <a:r>
              <a:rPr lang="en-US" sz="3200" dirty="0"/>
              <a:t>Usage examples</a:t>
            </a:r>
          </a:p>
          <a:p>
            <a:pPr lvl="1"/>
            <a:r>
              <a:rPr lang="en-US" sz="3200" dirty="0"/>
              <a:t>Basic analysis</a:t>
            </a:r>
          </a:p>
          <a:p>
            <a:pPr lvl="1"/>
            <a:r>
              <a:rPr lang="en-US" sz="3200" dirty="0"/>
              <a:t>Credits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9483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70143-7D1E-2452-946E-A4863BE4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79AD-748C-FC60-0DB9-E2ED22D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and Distributing – 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675FB-43EC-F08F-755C-E21FD0CD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You have a favorite record in your home you want to share with a friend. They’re not the most reliable, and you want to make sure you get it back. </a:t>
            </a:r>
          </a:p>
          <a:p>
            <a:r>
              <a:rPr lang="en-US" sz="3500" dirty="0"/>
              <a:t>In pairs, write up your detailed plan to share the material, store it until they can receive it, and and make sure it gets back to you.</a:t>
            </a:r>
          </a:p>
        </p:txBody>
      </p:sp>
    </p:spTree>
    <p:extLst>
      <p:ext uri="{BB962C8B-B14F-4D97-AF65-F5344CB8AC3E}">
        <p14:creationId xmlns:p14="http://schemas.microsoft.com/office/powerpoint/2010/main" val="401178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0BEC-87D8-4EF8-3A92-15AC489F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1FAE-C4E1-9CD1-7923-1BB59241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148E-E203-5DCA-FF69-EF56DEDC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Platforms are not all the same!</a:t>
            </a:r>
          </a:p>
          <a:p>
            <a:r>
              <a:rPr lang="en-US" sz="3600" dirty="0"/>
              <a:t>Helpful to give some instructions for how to use the materials.</a:t>
            </a:r>
          </a:p>
          <a:p>
            <a:r>
              <a:rPr lang="en-US" sz="3600" dirty="0"/>
              <a:t>Ethical considerations are real </a:t>
            </a:r>
          </a:p>
          <a:p>
            <a:pPr lvl="1"/>
            <a:r>
              <a:rPr lang="en-US" sz="3200" dirty="0"/>
              <a:t>Can you trust them?</a:t>
            </a:r>
          </a:p>
          <a:p>
            <a:pPr lvl="1"/>
            <a:r>
              <a:rPr lang="en-US" sz="3200" dirty="0"/>
              <a:t>What rights do they have?</a:t>
            </a:r>
          </a:p>
        </p:txBody>
      </p:sp>
    </p:spTree>
    <p:extLst>
      <p:ext uri="{BB962C8B-B14F-4D97-AF65-F5344CB8AC3E}">
        <p14:creationId xmlns:p14="http://schemas.microsoft.com/office/powerpoint/2010/main" val="90609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5FCC-978B-37C4-2F5C-979184A7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725A8-E050-D9CB-0D30-C265EE844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all this in mind, thoughts on…</a:t>
            </a:r>
          </a:p>
          <a:p>
            <a:r>
              <a:rPr lang="en-US" dirty="0"/>
              <a:t>Post45 Data Collective</a:t>
            </a:r>
          </a:p>
          <a:p>
            <a:r>
              <a:rPr lang="en-US" dirty="0"/>
              <a:t>Responsible Datasets in Context</a:t>
            </a:r>
          </a:p>
          <a:p>
            <a:pPr lvl="1"/>
            <a:r>
              <a:rPr lang="en-US" dirty="0"/>
              <a:t>The inspiration for this course!</a:t>
            </a:r>
          </a:p>
        </p:txBody>
      </p:sp>
    </p:spTree>
    <p:extLst>
      <p:ext uri="{BB962C8B-B14F-4D97-AF65-F5344CB8AC3E}">
        <p14:creationId xmlns:p14="http://schemas.microsoft.com/office/powerpoint/2010/main" val="34459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C227-72D3-AA49-42FD-E0D7AB69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3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9E8AF-A4B1-2B65-B206-5834FF22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2380F7-7999-752F-6715-C288A8B3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5F2A2-5F57-292A-CEE5-8EB1AAFA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7E5E8-837F-879C-CFD4-A1F74C20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79DE-0860-713E-4677-0B0199C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24A9283-632A-3DFF-F165-01D8147C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0BFE-86AB-1113-5BFE-5602BBB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D79958DA-1BBC-0CF2-2D45-02EB7C66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360</Words>
  <Application>Microsoft Macintosh PowerPoint</Application>
  <PresentationFormat>Widescreen</PresentationFormat>
  <Paragraphs>76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Distribution Week 7</vt:lpstr>
      <vt:lpstr>Saving and Distributing – in Pairs</vt:lpstr>
      <vt:lpstr>Distributing Data</vt:lpstr>
      <vt:lpstr>Pre-Work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Places to Distribute</vt:lpstr>
      <vt:lpstr>Documentation</vt:lpstr>
      <vt:lpstr>PowerPoint Presentation</vt:lpstr>
      <vt:lpstr>PowerPoint Presentation</vt:lpstr>
      <vt:lpstr>Crash Course in Copyright and Licensing</vt:lpstr>
      <vt:lpstr>Creative Commons Crash Course</vt:lpstr>
      <vt:lpstr>Make a Data Plan – pairs or as small groups</vt:lpstr>
      <vt:lpstr>All of this is the Model for your Final Project!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251</cp:revision>
  <dcterms:created xsi:type="dcterms:W3CDTF">2024-12-10T15:14:51Z</dcterms:created>
  <dcterms:modified xsi:type="dcterms:W3CDTF">2024-12-19T19:11:21Z</dcterms:modified>
</cp:coreProperties>
</file>